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79" r:id="rId3"/>
    <p:sldId id="256" r:id="rId4"/>
    <p:sldId id="292" r:id="rId5"/>
    <p:sldId id="293" r:id="rId6"/>
    <p:sldId id="277" r:id="rId7"/>
    <p:sldId id="275" r:id="rId8"/>
    <p:sldId id="274" r:id="rId9"/>
    <p:sldId id="276" r:id="rId10"/>
    <p:sldId id="257" r:id="rId11"/>
    <p:sldId id="258" r:id="rId12"/>
    <p:sldId id="259" r:id="rId13"/>
    <p:sldId id="260" r:id="rId14"/>
    <p:sldId id="261" r:id="rId15"/>
    <p:sldId id="268" r:id="rId16"/>
    <p:sldId id="267" r:id="rId17"/>
    <p:sldId id="295" r:id="rId18"/>
    <p:sldId id="266" r:id="rId19"/>
    <p:sldId id="270" r:id="rId20"/>
    <p:sldId id="294" r:id="rId21"/>
    <p:sldId id="289" r:id="rId22"/>
    <p:sldId id="282" r:id="rId23"/>
    <p:sldId id="283" r:id="rId24"/>
    <p:sldId id="281" r:id="rId25"/>
    <p:sldId id="286" r:id="rId26"/>
    <p:sldId id="287" r:id="rId27"/>
    <p:sldId id="284" r:id="rId28"/>
    <p:sldId id="278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94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1DA64-6A86-4753-A510-7C365644E3E5}" type="datetimeFigureOut">
              <a:rPr lang="en-IN" smtClean="0"/>
              <a:t>22-06-2019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66494-5490-4079-87C7-E4FC9505FC60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13807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1DA64-6A86-4753-A510-7C365644E3E5}" type="datetimeFigureOut">
              <a:rPr lang="en-IN" smtClean="0"/>
              <a:t>22-06-2019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66494-5490-4079-87C7-E4FC9505FC60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91931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1DA64-6A86-4753-A510-7C365644E3E5}" type="datetimeFigureOut">
              <a:rPr lang="en-IN" smtClean="0"/>
              <a:t>22-06-2019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66494-5490-4079-87C7-E4FC9505FC60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93634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1DA64-6A86-4753-A510-7C365644E3E5}" type="datetimeFigureOut">
              <a:rPr lang="en-IN" smtClean="0"/>
              <a:t>22-06-2019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66494-5490-4079-87C7-E4FC9505FC60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81017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1DA64-6A86-4753-A510-7C365644E3E5}" type="datetimeFigureOut">
              <a:rPr lang="en-IN" smtClean="0"/>
              <a:t>22-06-2019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66494-5490-4079-87C7-E4FC9505FC60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390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1DA64-6A86-4753-A510-7C365644E3E5}" type="datetimeFigureOut">
              <a:rPr lang="en-IN" smtClean="0"/>
              <a:t>22-06-2019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66494-5490-4079-87C7-E4FC9505FC60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0020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1DA64-6A86-4753-A510-7C365644E3E5}" type="datetimeFigureOut">
              <a:rPr lang="en-IN" smtClean="0"/>
              <a:t>22-06-2019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66494-5490-4079-87C7-E4FC9505FC60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07473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1DA64-6A86-4753-A510-7C365644E3E5}" type="datetimeFigureOut">
              <a:rPr lang="en-IN" smtClean="0"/>
              <a:t>22-06-2019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66494-5490-4079-87C7-E4FC9505FC60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61521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1DA64-6A86-4753-A510-7C365644E3E5}" type="datetimeFigureOut">
              <a:rPr lang="en-IN" smtClean="0"/>
              <a:t>22-06-2019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66494-5490-4079-87C7-E4FC9505FC60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833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1DA64-6A86-4753-A510-7C365644E3E5}" type="datetimeFigureOut">
              <a:rPr lang="en-IN" smtClean="0"/>
              <a:t>22-06-2019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66494-5490-4079-87C7-E4FC9505FC60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34374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1DA64-6A86-4753-A510-7C365644E3E5}" type="datetimeFigureOut">
              <a:rPr lang="en-IN" smtClean="0"/>
              <a:t>22-06-2019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66494-5490-4079-87C7-E4FC9505FC60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93623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1DA64-6A86-4753-A510-7C365644E3E5}" type="datetimeFigureOut">
              <a:rPr lang="en-IN" smtClean="0"/>
              <a:t>22-06-2019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66494-5490-4079-87C7-E4FC9505FC60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9008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18" Type="http://schemas.openxmlformats.org/officeDocument/2006/relationships/image" Target="../media/image21.jpeg"/><Relationship Id="rId3" Type="http://schemas.openxmlformats.org/officeDocument/2006/relationships/image" Target="../media/image6.jpeg"/><Relationship Id="rId21" Type="http://schemas.openxmlformats.org/officeDocument/2006/relationships/image" Target="../media/image24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" Type="http://schemas.openxmlformats.org/officeDocument/2006/relationships/image" Target="../media/image5.jpeg"/><Relationship Id="rId16" Type="http://schemas.openxmlformats.org/officeDocument/2006/relationships/image" Target="../media/image19.jpeg"/><Relationship Id="rId20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24" Type="http://schemas.openxmlformats.org/officeDocument/2006/relationships/image" Target="../media/image27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23" Type="http://schemas.openxmlformats.org/officeDocument/2006/relationships/image" Target="../media/image26.jpeg"/><Relationship Id="rId10" Type="http://schemas.openxmlformats.org/officeDocument/2006/relationships/image" Target="../media/image13.jpeg"/><Relationship Id="rId19" Type="http://schemas.openxmlformats.org/officeDocument/2006/relationships/image" Target="../media/image22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Relationship Id="rId22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9287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Ziaul Hoda\Downloads\032_rahm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48" y="482538"/>
            <a:ext cx="1733147" cy="15289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Ziaul Hoda\Downloads\1373956158_893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5" y="1919761"/>
            <a:ext cx="1752690" cy="15386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Ziaul Hoda\Downloads\Jamshed Ji TAT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535" y="443763"/>
            <a:ext cx="1601400" cy="148023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Ziaul Hoda\Downloads\CV Rama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787" y="1980103"/>
            <a:ext cx="1646160" cy="15199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Ziaul Hoda\Downloads\Dhyan Chan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76" y="373899"/>
            <a:ext cx="1578262" cy="16069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Ziaul Hoda\Downloads\PT Ush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872" y="1919040"/>
            <a:ext cx="1532670" cy="15393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Ziaul Hoda\Downloads\Khushwant Singh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074" y="320703"/>
            <a:ext cx="1531359" cy="14783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Ziaul Hoda\Downloads\Dhoni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4009"/>
            <a:ext cx="1669535" cy="172704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Ziaul Hoda\Downloads\azim-premji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716" y="3640732"/>
            <a:ext cx="1655057" cy="17319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Ziaul Hoda\Downloads\Chanda Kochhar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869" y="143837"/>
            <a:ext cx="1476152" cy="14942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Ziaul Hoda\Downloads\A. P. J. Abdul-Kalam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543" y="5245225"/>
            <a:ext cx="1575633" cy="16000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Ziaul Hoda\Downloads\Teejan Bai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598" y="3623650"/>
            <a:ext cx="1784552" cy="174906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Ziaul Hoda\Downloads\Lata Mangeshkar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764" y="1864945"/>
            <a:ext cx="1459538" cy="159345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Ziaul Hoda\Downloads\Vikram Sarabhai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433" y="3500051"/>
            <a:ext cx="1414264" cy="1570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Ziaul Hoda\Downloads\b2d206736e83536b2d509a8949109938.jpe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389" y="188640"/>
            <a:ext cx="1564419" cy="147667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Ziaul Hoda\Desktop\Leadership\Presentations with Mohan\gandhi\u8_Mahatma-Gandhi-1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501" y="1810678"/>
            <a:ext cx="1801298" cy="17590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Ziaul Hoda\Desktop\Leadership\Presentations with Mohan\Amir Khan\272432-aamir-khan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385" y="3500051"/>
            <a:ext cx="1675541" cy="1570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Ziaul Hoda\Desktop\Leadership\Presentations with Mohan\Ambedkar\5-Ambedkar Ji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074" y="3640733"/>
            <a:ext cx="1589795" cy="16299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Ziaul Hoda\Desktop\Leadership\Presentations with Mohan\Subhash chandra bose\subhash-chandra-bose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1" y="5355250"/>
            <a:ext cx="1425155" cy="14766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Ziaul Hoda\Desktop\Leadership\Presentations with Mohan\iqbal\477723-allamaiqbalbyIqbalAcademyPakistan-1355145266-151-640x480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597" y="5196074"/>
            <a:ext cx="1743808" cy="16358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:\Users\Ziaul Hoda\Downloads\prakash-padukone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074" y="5222856"/>
            <a:ext cx="1807126" cy="161436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:\Users\Ziaul Hoda\Downloads\abdul-gaffar-khan.jp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262" y="5218654"/>
            <a:ext cx="1563098" cy="16045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C:\Users\Ziaul Hoda\Downloads\Dr. Rajendra Prasad.jp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021" y="5245225"/>
            <a:ext cx="1509441" cy="13753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46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5000">
        <p14:honeycomb/>
      </p:transition>
    </mc:Choice>
    <mc:Fallback xmlns="">
      <p:transition spd="slow" advClick="0" advTm="1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Ziaul Hoda\Desktop\Leadership\Presentations with Mohan\gandhi\u8_Mahatma-Gandhi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693" y="-1107504"/>
            <a:ext cx="9494152" cy="1015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36096" y="4941168"/>
            <a:ext cx="34563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Ahimsa</a:t>
            </a:r>
            <a:endParaRPr lang="en-IN" sz="6600" b="1" dirty="0">
              <a:solidFill>
                <a:schemeClr val="accent6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432066"/>
      </p:ext>
    </p:extLst>
  </p:cSld>
  <p:clrMapOvr>
    <a:masterClrMapping/>
  </p:clrMapOvr>
  <p:transition spd="slow" advClick="0" advTm="4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Ziaul Hoda\Desktop\Leadership\Presentations with Mohan\Subhash chandra bose\subhash-chandra-bo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817" y="-675456"/>
            <a:ext cx="9865096" cy="964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87616" y="476672"/>
            <a:ext cx="34563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Courage</a:t>
            </a:r>
            <a:endParaRPr lang="en-IN" sz="6600" b="1" dirty="0">
              <a:solidFill>
                <a:schemeClr val="accent6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591712"/>
      </p:ext>
    </p:extLst>
  </p:cSld>
  <p:clrMapOvr>
    <a:masterClrMapping/>
  </p:clrMapOvr>
  <p:transition spd="slow" advClick="0" advTm="4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Ziaul Hoda\Desktop\Leadership\Presentations with Mohan\APJ Abdul Kalam\outpu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15416"/>
            <a:ext cx="9361040" cy="741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80112" y="4581128"/>
            <a:ext cx="34563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Vision</a:t>
            </a:r>
            <a:endParaRPr lang="en-IN" sz="6600" b="1" dirty="0">
              <a:solidFill>
                <a:schemeClr val="accent6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758437"/>
      </p:ext>
    </p:extLst>
  </p:cSld>
  <p:clrMapOvr>
    <a:masterClrMapping/>
  </p:clrMapOvr>
  <p:transition spd="slow" advClick="0" advTm="4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Ziaul Hoda\Desktop\Leadership\Presentations with Mohan\Amir Khan\272432-aamir-kh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2368"/>
            <a:ext cx="9505056" cy="7545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03020" y="5802551"/>
            <a:ext cx="75409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Social Engagement</a:t>
            </a:r>
            <a:endParaRPr lang="en-IN" sz="6600" b="1" dirty="0">
              <a:solidFill>
                <a:schemeClr val="accent6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822165"/>
      </p:ext>
    </p:extLst>
  </p:cSld>
  <p:clrMapOvr>
    <a:masterClrMapping/>
  </p:clrMapOvr>
  <p:transition spd="slow" advClick="0" advTm="4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Ziaul Hoda\Downloads\sourav-gangul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67944" y="4293096"/>
            <a:ext cx="50970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Perseverance</a:t>
            </a:r>
            <a:endParaRPr lang="en-IN" sz="6600" b="1" dirty="0">
              <a:solidFill>
                <a:schemeClr val="accent6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32015"/>
      </p:ext>
    </p:extLst>
  </p:cSld>
  <p:clrMapOvr>
    <a:masterClrMapping/>
  </p:clrMapOvr>
  <p:transition spd="slow" advClick="0" advTm="4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420888"/>
            <a:ext cx="81369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Values are many</a:t>
            </a:r>
            <a:endParaRPr lang="en-IN" sz="8800" b="1" dirty="0">
              <a:solidFill>
                <a:schemeClr val="accent6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83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">
        <p:pull/>
      </p:transition>
    </mc:Choice>
    <mc:Fallback xmlns="">
      <p:transition spd="slow" advClick="0" advTm="1000">
        <p:pull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4624"/>
            <a:ext cx="9036496" cy="6696744"/>
          </a:xfrm>
        </p:spPr>
        <p:txBody>
          <a:bodyPr numCol="4">
            <a:no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Accountability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Achievement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Adaptability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Adventure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Authenticity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Authority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Autonomy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Balance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Beauty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Boldness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Challenge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Citizenship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Clarity of Thought 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Commitment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Community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Compassion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Competency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Conformity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Contribution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Cooperation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Courage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Creativity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Curiosity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Decisiveness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Dedication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Determination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Dharma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Discipline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Ecological Awareness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Effectiveness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Efficiency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Empathy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Equality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Equity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Ethical Practice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Excellence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Fairness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Faith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Fame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Family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Fraternity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Friendships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Fun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Growth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Happiness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Hard work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Honesty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Humility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Humor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Independence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Influence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Initiative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Inner Harmony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Integrity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Justice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Kindness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Knowledge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Leadership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Learning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Liberty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Love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Loyalty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Meaningful Work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Objectivity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Openness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Optimism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Order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Peace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Perseverance 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Personal Integrity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Pleasure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Poise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Popularity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Professional Integrity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Public service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Purity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Recognition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Religion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Reputation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Resilience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Respect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Responsibility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Secular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Security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Self-Respect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Service Orientation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Sincerity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Social Engagement 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Spirituality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Stability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Status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Success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Tolerance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Transparency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Trustworthiness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Unity of the country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Vision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Wealth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Wisdom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chemeClr val="bg2">
                    <a:lumMod val="10000"/>
                  </a:schemeClr>
                </a:solidFill>
              </a:rPr>
              <a:t>Womanhood</a:t>
            </a: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IN" sz="17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51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Ziaul Hoda\Desktop\Leadership\Presentations with Mohan\value list clou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51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14:ripple/>
      </p:transition>
    </mc:Choice>
    <mc:Fallback xmlns="">
      <p:transition spd="slow" advClick="0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780361"/>
            <a:ext cx="81369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rgbClr val="C00000"/>
                </a:solidFill>
                <a:latin typeface="Garamond" panose="02020404030301010803" pitchFamily="18" charset="0"/>
              </a:rPr>
              <a:t>What are your </a:t>
            </a:r>
            <a:r>
              <a:rPr lang="en-US" sz="9600" b="1" dirty="0">
                <a:solidFill>
                  <a:srgbClr val="C00000"/>
                </a:solidFill>
                <a:latin typeface="Garamond" panose="02020404030301010803" pitchFamily="18" charset="0"/>
              </a:rPr>
              <a:t>Values?</a:t>
            </a:r>
            <a:endParaRPr lang="en-IN" sz="9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125228"/>
      </p:ext>
    </p:extLst>
  </p:cSld>
  <p:clrMapOvr>
    <a:masterClrMapping/>
  </p:clrMapOvr>
  <p:transition spd="slow" advClick="0" advTm="2000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332656"/>
            <a:ext cx="8280920" cy="6120680"/>
          </a:xfrm>
        </p:spPr>
        <p:txBody>
          <a:bodyPr>
            <a:noAutofit/>
          </a:bodyPr>
          <a:lstStyle/>
          <a:p>
            <a:pPr marL="360000">
              <a:spcBef>
                <a:spcPts val="1200"/>
              </a:spcBef>
              <a:spcAft>
                <a:spcPts val="1800"/>
              </a:spcAft>
              <a:buFont typeface="Wingdings" pitchFamily="2" charset="2"/>
              <a:buChar char="v"/>
            </a:pPr>
            <a:r>
              <a:rPr lang="de-DE" sz="4000" dirty="0"/>
              <a:t>Human society cannot function without ___________, as they </a:t>
            </a:r>
            <a:r>
              <a:rPr lang="de-DE" sz="4000" i="1" u="sng" dirty="0"/>
              <a:t>provide normative orientations about what is good and what is bad</a:t>
            </a:r>
            <a:r>
              <a:rPr lang="de-DE" sz="4000" dirty="0"/>
              <a:t>. </a:t>
            </a:r>
          </a:p>
          <a:p>
            <a:pPr marL="360000">
              <a:spcBef>
                <a:spcPts val="1200"/>
              </a:spcBef>
              <a:spcAft>
                <a:spcPts val="1800"/>
              </a:spcAft>
              <a:buFont typeface="Wingdings" pitchFamily="2" charset="2"/>
              <a:buChar char="v"/>
            </a:pPr>
            <a:r>
              <a:rPr lang="de-DE" sz="4000" dirty="0">
                <a:solidFill>
                  <a:srgbClr val="C00000"/>
                </a:solidFill>
              </a:rPr>
              <a:t>They regulate .... what is desired in terms of a vision as well as in terms of the journey we take, the sacrifices we make and the actions we avoid or take. </a:t>
            </a:r>
          </a:p>
          <a:p>
            <a:pPr marL="360000" indent="0">
              <a:spcBef>
                <a:spcPts val="1200"/>
              </a:spcBef>
              <a:spcAft>
                <a:spcPts val="1800"/>
              </a:spcAft>
              <a:buNone/>
            </a:pP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23993466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298724"/>
              </p:ext>
            </p:extLst>
          </p:nvPr>
        </p:nvGraphicFramePr>
        <p:xfrm>
          <a:off x="1835696" y="1546760"/>
          <a:ext cx="5544616" cy="40784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44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45547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-457200" algn="l"/>
                        </a:tabLst>
                      </a:pPr>
                      <a:r>
                        <a:rPr lang="en-US" sz="3600" u="sng" dirty="0">
                          <a:solidFill>
                            <a:schemeClr val="tx1"/>
                          </a:solidFill>
                          <a:effectLst/>
                        </a:rPr>
                        <a:t>Values</a:t>
                      </a:r>
                      <a:r>
                        <a:rPr lang="en-US" sz="3600" b="0" u="non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  <a:tabLst>
                          <a:tab pos="-457200" algn="l"/>
                        </a:tabLst>
                      </a:pPr>
                      <a:r>
                        <a:rPr lang="en-US" sz="3600" b="0" u="none" dirty="0">
                          <a:solidFill>
                            <a:schemeClr val="tx1"/>
                          </a:solidFill>
                          <a:effectLst/>
                        </a:rPr>
                        <a:t>(in priority order)</a:t>
                      </a:r>
                      <a:endParaRPr lang="en-IN" sz="3600" b="0" u="none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6853">
                <a:tc>
                  <a:txBody>
                    <a:bodyPr/>
                    <a:lstStyle/>
                    <a:p>
                      <a:pPr marL="514350" lvl="0" indent="-514350">
                        <a:lnSpc>
                          <a:spcPct val="10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+mj-lt"/>
                        <a:buAutoNum type="arabicPeriod"/>
                      </a:pPr>
                      <a:r>
                        <a:rPr lang="en-US" sz="3600" b="0" dirty="0">
                          <a:solidFill>
                            <a:srgbClr val="C00000"/>
                          </a:solidFill>
                          <a:effectLst/>
                        </a:rPr>
                        <a:t>Professional Integrity;</a:t>
                      </a:r>
                      <a:endParaRPr lang="en-IN" sz="3600" b="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514350" lvl="0" indent="-514350">
                        <a:lnSpc>
                          <a:spcPct val="10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+mj-lt"/>
                        <a:buAutoNum type="arabicPeriod"/>
                      </a:pPr>
                      <a:r>
                        <a:rPr lang="en-US" sz="3600" b="0" dirty="0">
                          <a:solidFill>
                            <a:srgbClr val="C00000"/>
                          </a:solidFill>
                          <a:effectLst/>
                        </a:rPr>
                        <a:t>Equality &amp; Justice; </a:t>
                      </a:r>
                      <a:endParaRPr lang="en-IN" sz="3600" b="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514350" lvl="0" indent="-514350">
                        <a:lnSpc>
                          <a:spcPct val="10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+mj-lt"/>
                        <a:buAutoNum type="arabicPeriod"/>
                      </a:pPr>
                      <a:r>
                        <a:rPr lang="en-US" sz="3600" b="0" dirty="0">
                          <a:solidFill>
                            <a:srgbClr val="C00000"/>
                          </a:solidFill>
                          <a:effectLst/>
                        </a:rPr>
                        <a:t>Vision (Future Oriented); </a:t>
                      </a:r>
                      <a:endParaRPr lang="en-IN" sz="3600" b="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514350" lvl="0" indent="-514350">
                        <a:lnSpc>
                          <a:spcPct val="10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+mj-lt"/>
                        <a:buAutoNum type="arabicPeriod"/>
                      </a:pPr>
                      <a:r>
                        <a:rPr lang="en-US" sz="3600" b="0" dirty="0">
                          <a:solidFill>
                            <a:srgbClr val="C00000"/>
                          </a:solidFill>
                          <a:effectLst/>
                        </a:rPr>
                        <a:t>Entrepreneurship; </a:t>
                      </a:r>
                      <a:endParaRPr lang="en-IN" sz="3600" b="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514350" lvl="0" indent="-514350">
                        <a:lnSpc>
                          <a:spcPct val="10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+mj-lt"/>
                        <a:buAutoNum type="arabicPeriod"/>
                      </a:pPr>
                      <a:r>
                        <a:rPr lang="en-US" sz="3600" b="0" dirty="0">
                          <a:solidFill>
                            <a:srgbClr val="C00000"/>
                          </a:solidFill>
                          <a:effectLst/>
                        </a:rPr>
                        <a:t>Calmness &amp; Peace.</a:t>
                      </a:r>
                      <a:endParaRPr lang="en-IN" sz="3600" b="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4334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1556792"/>
            <a:ext cx="8352928" cy="2544688"/>
          </a:xfrm>
        </p:spPr>
        <p:txBody>
          <a:bodyPr>
            <a:noAutofit/>
          </a:bodyPr>
          <a:lstStyle/>
          <a:p>
            <a:r>
              <a:rPr lang="en-US" sz="13800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Value Dilemmas</a:t>
            </a:r>
            <a:endParaRPr lang="en-IN" sz="13800" b="1" dirty="0">
              <a:solidFill>
                <a:schemeClr val="accent6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Picture 2" descr="C:\Users\Ziaul Hoda\Documents\Competence in Motion\Admin\Logos\German Cooperation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-1"/>
            <a:ext cx="2252857" cy="134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Ziaul Hoda\Documents\Competence in Motion\Admin\Logos\lbs logo blu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25819"/>
            <a:ext cx="2160240" cy="82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Ziaul Hoda\Documents\Competence in Motion\Admin\Logos\gizlogo-unternehmen-de-4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7514"/>
            <a:ext cx="2555776" cy="106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89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">
        <p14:reveal/>
      </p:transition>
    </mc:Choice>
    <mc:Fallback xmlns="">
      <p:transition spd="slow" advClick="0" advTm="1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119804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de-DE" dirty="0" err="1"/>
              <a:t>Integrity</a:t>
            </a:r>
            <a:r>
              <a:rPr lang="de-DE" dirty="0"/>
              <a:t> = </a:t>
            </a:r>
            <a:r>
              <a:rPr lang="de-DE" dirty="0" err="1"/>
              <a:t>Alignment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espoused</a:t>
            </a:r>
            <a:r>
              <a:rPr lang="de-DE" dirty="0"/>
              <a:t> and </a:t>
            </a:r>
            <a:r>
              <a:rPr lang="de-DE" dirty="0" err="1"/>
              <a:t>lived</a:t>
            </a:r>
            <a:r>
              <a:rPr lang="de-DE" dirty="0"/>
              <a:t> </a:t>
            </a:r>
            <a:r>
              <a:rPr lang="de-DE" dirty="0" err="1"/>
              <a:t>values</a:t>
            </a:r>
            <a:endParaRPr lang="en-GB" dirty="0"/>
          </a:p>
        </p:txBody>
      </p:sp>
      <p:sp>
        <p:nvSpPr>
          <p:cNvPr id="6" name="Träne 5"/>
          <p:cNvSpPr/>
          <p:nvPr/>
        </p:nvSpPr>
        <p:spPr>
          <a:xfrm>
            <a:off x="770469" y="3284034"/>
            <a:ext cx="2927195" cy="3178098"/>
          </a:xfrm>
          <a:prstGeom prst="teardrop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err="1">
                <a:solidFill>
                  <a:schemeClr val="tx1"/>
                </a:solidFill>
              </a:rPr>
              <a:t>Espoused</a:t>
            </a:r>
            <a:r>
              <a:rPr lang="de-DE" sz="2400" dirty="0">
                <a:solidFill>
                  <a:schemeClr val="tx1"/>
                </a:solidFill>
              </a:rPr>
              <a:t> </a:t>
            </a:r>
            <a:r>
              <a:rPr lang="de-DE" sz="2400" dirty="0" err="1">
                <a:solidFill>
                  <a:schemeClr val="tx1"/>
                </a:solidFill>
              </a:rPr>
              <a:t>values</a:t>
            </a:r>
            <a:endParaRPr lang="en-GB" sz="2400" dirty="0">
              <a:solidFill>
                <a:schemeClr val="tx1"/>
              </a:solidFill>
            </a:endParaRPr>
          </a:p>
          <a:p>
            <a:pPr algn="ctr"/>
            <a:endParaRPr lang="en-GB" sz="2400" dirty="0"/>
          </a:p>
        </p:txBody>
      </p:sp>
      <p:sp>
        <p:nvSpPr>
          <p:cNvPr id="7" name="Träne 6"/>
          <p:cNvSpPr/>
          <p:nvPr/>
        </p:nvSpPr>
        <p:spPr>
          <a:xfrm rot="10800000">
            <a:off x="2428875" y="1552806"/>
            <a:ext cx="2927195" cy="3178098"/>
          </a:xfrm>
          <a:prstGeom prst="teardrop">
            <a:avLst/>
          </a:prstGeom>
          <a:solidFill>
            <a:schemeClr val="accent2">
              <a:lumMod val="60000"/>
              <a:lumOff val="40000"/>
              <a:alpha val="52000"/>
            </a:schemeClr>
          </a:solidFill>
          <a:ln>
            <a:solidFill>
              <a:schemeClr val="accent1">
                <a:shade val="50000"/>
                <a:alpha val="4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tx1"/>
                </a:solidFill>
              </a:rPr>
              <a:t>Values </a:t>
            </a:r>
            <a:r>
              <a:rPr lang="de-DE" sz="2400" dirty="0" err="1">
                <a:solidFill>
                  <a:schemeClr val="tx1"/>
                </a:solidFill>
              </a:rPr>
              <a:t>refelcted</a:t>
            </a:r>
            <a:r>
              <a:rPr lang="de-DE" sz="2400" dirty="0">
                <a:solidFill>
                  <a:schemeClr val="tx1"/>
                </a:solidFill>
              </a:rPr>
              <a:t> in </a:t>
            </a:r>
            <a:r>
              <a:rPr lang="de-DE" sz="2400" dirty="0" err="1">
                <a:solidFill>
                  <a:schemeClr val="tx1"/>
                </a:solidFill>
              </a:rPr>
              <a:t>behaviour</a:t>
            </a:r>
            <a:endParaRPr lang="en-GB" sz="2400" dirty="0">
              <a:solidFill>
                <a:schemeClr val="tx1"/>
              </a:solidFill>
            </a:endParaRPr>
          </a:p>
          <a:p>
            <a:pPr algn="ctr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833723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11560" y="332656"/>
            <a:ext cx="8136903" cy="6231186"/>
            <a:chOff x="611561" y="980728"/>
            <a:chExt cx="7272808" cy="5586732"/>
          </a:xfrm>
        </p:grpSpPr>
        <p:sp>
          <p:nvSpPr>
            <p:cNvPr id="5" name="Oval 4"/>
            <p:cNvSpPr/>
            <p:nvPr/>
          </p:nvSpPr>
          <p:spPr>
            <a:xfrm>
              <a:off x="3456069" y="3338092"/>
              <a:ext cx="1445231" cy="111599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Value Dilemma</a:t>
              </a:r>
            </a:p>
          </p:txBody>
        </p:sp>
        <p:sp>
          <p:nvSpPr>
            <p:cNvPr id="15" name="Rechteck 14"/>
            <p:cNvSpPr/>
            <p:nvPr/>
          </p:nvSpPr>
          <p:spPr>
            <a:xfrm>
              <a:off x="611561" y="980728"/>
              <a:ext cx="7272808" cy="5586732"/>
            </a:xfrm>
            <a:prstGeom prst="rect">
              <a:avLst/>
            </a:prstGeom>
            <a:solidFill>
              <a:schemeClr val="bg1">
                <a:lumMod val="85000"/>
                <a:alpha val="53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" name="Ring 3"/>
            <p:cNvSpPr/>
            <p:nvPr/>
          </p:nvSpPr>
          <p:spPr>
            <a:xfrm>
              <a:off x="2242467" y="1936282"/>
              <a:ext cx="3876260" cy="3888000"/>
            </a:xfrm>
            <a:prstGeom prst="donut">
              <a:avLst>
                <a:gd name="adj" fmla="val 11624"/>
              </a:avLst>
            </a:prstGeom>
            <a:solidFill>
              <a:schemeClr val="tx2">
                <a:lumMod val="40000"/>
                <a:lumOff val="60000"/>
                <a:alpha val="67000"/>
              </a:schemeClr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20" name="Abgerundetes Rechteck 19"/>
            <p:cNvSpPr/>
            <p:nvPr/>
          </p:nvSpPr>
          <p:spPr>
            <a:xfrm>
              <a:off x="5622456" y="1203741"/>
              <a:ext cx="1469823" cy="1259999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solidFill>
                    <a:srgbClr val="000000"/>
                  </a:solidFill>
                </a:rPr>
                <a:t>Integrity</a:t>
              </a:r>
            </a:p>
            <a:p>
              <a:pPr algn="ctr"/>
              <a:r>
                <a:rPr lang="de-DE" dirty="0">
                  <a:solidFill>
                    <a:srgbClr val="000000"/>
                  </a:solidFill>
                </a:rPr>
                <a:t>(Value aligned with action)</a:t>
              </a:r>
            </a:p>
            <a:p>
              <a:pPr algn="ctr"/>
              <a:endParaRPr lang="de-DE" dirty="0">
                <a:solidFill>
                  <a:srgbClr val="000000"/>
                </a:solidFill>
              </a:endParaRPr>
            </a:p>
          </p:txBody>
        </p:sp>
        <p:sp>
          <p:nvSpPr>
            <p:cNvPr id="21" name="Abgerundetes Rechteck 20"/>
            <p:cNvSpPr>
              <a:spLocks noChangeAspect="1"/>
            </p:cNvSpPr>
            <p:nvPr/>
          </p:nvSpPr>
          <p:spPr>
            <a:xfrm>
              <a:off x="1126450" y="5338868"/>
              <a:ext cx="1623983" cy="1129514"/>
            </a:xfrm>
            <a:prstGeom prst="roundRect">
              <a:avLst/>
            </a:prstGeom>
            <a:solidFill>
              <a:srgbClr val="93CDD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solidFill>
                    <a:srgbClr val="000000"/>
                  </a:solidFill>
                </a:rPr>
                <a:t>Coherence</a:t>
              </a:r>
            </a:p>
            <a:p>
              <a:pPr algn="ctr"/>
              <a:r>
                <a:rPr lang="de-DE" dirty="0">
                  <a:solidFill>
                    <a:srgbClr val="000000"/>
                  </a:solidFill>
                </a:rPr>
                <a:t>(Multiple values inside you)</a:t>
              </a:r>
            </a:p>
          </p:txBody>
        </p:sp>
        <p:sp>
          <p:nvSpPr>
            <p:cNvPr id="22" name="Abgerundetes Rechteck 21"/>
            <p:cNvSpPr/>
            <p:nvPr/>
          </p:nvSpPr>
          <p:spPr>
            <a:xfrm>
              <a:off x="5600374" y="5282279"/>
              <a:ext cx="1923954" cy="1186104"/>
            </a:xfrm>
            <a:prstGeom prst="roundRect">
              <a:avLst/>
            </a:prstGeom>
            <a:solidFill>
              <a:srgbClr val="FCD5B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solidFill>
                    <a:srgbClr val="000000"/>
                  </a:solidFill>
                </a:rPr>
                <a:t>Alignment</a:t>
              </a:r>
            </a:p>
            <a:p>
              <a:pPr algn="ctr"/>
              <a:r>
                <a:rPr lang="de-DE" dirty="0">
                  <a:solidFill>
                    <a:schemeClr val="tx1"/>
                  </a:solidFill>
                </a:rPr>
                <a:t>(Different people different value priorities)</a:t>
              </a:r>
            </a:p>
          </p:txBody>
        </p:sp>
        <p:sp>
          <p:nvSpPr>
            <p:cNvPr id="23" name="Abgerundetes Rechteck 22"/>
            <p:cNvSpPr/>
            <p:nvPr/>
          </p:nvSpPr>
          <p:spPr>
            <a:xfrm>
              <a:off x="1331640" y="1203741"/>
              <a:ext cx="1421053" cy="125999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solidFill>
                    <a:srgbClr val="000000"/>
                  </a:solidFill>
                </a:rPr>
                <a:t>Adaptation</a:t>
              </a:r>
              <a:r>
                <a:rPr lang="de-DE" dirty="0">
                  <a:solidFill>
                    <a:srgbClr val="000000"/>
                  </a:solidFill>
                </a:rPr>
                <a:t> (Modifying according to context)</a:t>
              </a:r>
            </a:p>
          </p:txBody>
        </p:sp>
        <p:sp>
          <p:nvSpPr>
            <p:cNvPr id="24" name="Eingebuchteter Richtungspfeil 23"/>
            <p:cNvSpPr/>
            <p:nvPr/>
          </p:nvSpPr>
          <p:spPr>
            <a:xfrm rot="2652538">
              <a:off x="3875301" y="4062769"/>
              <a:ext cx="2051999" cy="1116000"/>
            </a:xfrm>
            <a:prstGeom prst="chevron">
              <a:avLst>
                <a:gd name="adj" fmla="val 120147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3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5" name="Eingebuchteter Richtungspfeil 24"/>
            <p:cNvSpPr/>
            <p:nvPr/>
          </p:nvSpPr>
          <p:spPr>
            <a:xfrm rot="18942666">
              <a:off x="3901611" y="2594716"/>
              <a:ext cx="2022785" cy="1120891"/>
            </a:xfrm>
            <a:prstGeom prst="chevron">
              <a:avLst>
                <a:gd name="adj" fmla="val 117516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3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6" name="Eingebuchteter Richtungspfeil 25"/>
            <p:cNvSpPr/>
            <p:nvPr/>
          </p:nvSpPr>
          <p:spPr>
            <a:xfrm rot="13543165">
              <a:off x="2429168" y="2611692"/>
              <a:ext cx="2050908" cy="1116000"/>
            </a:xfrm>
            <a:prstGeom prst="chevron">
              <a:avLst>
                <a:gd name="adj" fmla="val 111459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3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7" name="Eingebuchteter Richtungspfeil 26"/>
            <p:cNvSpPr/>
            <p:nvPr/>
          </p:nvSpPr>
          <p:spPr>
            <a:xfrm rot="8093864">
              <a:off x="2430068" y="4042155"/>
              <a:ext cx="2052000" cy="1128035"/>
            </a:xfrm>
            <a:prstGeom prst="chevron">
              <a:avLst>
                <a:gd name="adj" fmla="val 110677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3">
                    <a:lumMod val="40000"/>
                    <a:lumOff val="6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10404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ung 1"/>
          <p:cNvGrpSpPr/>
          <p:nvPr/>
        </p:nvGrpSpPr>
        <p:grpSpPr>
          <a:xfrm>
            <a:off x="1863259" y="732797"/>
            <a:ext cx="5399989" cy="5400000"/>
            <a:chOff x="1482468" y="1167460"/>
            <a:chExt cx="5399989" cy="5400000"/>
          </a:xfrm>
        </p:grpSpPr>
        <p:sp>
          <p:nvSpPr>
            <p:cNvPr id="15" name="Rechteck 14"/>
            <p:cNvSpPr/>
            <p:nvPr/>
          </p:nvSpPr>
          <p:spPr>
            <a:xfrm>
              <a:off x="1482468" y="1167460"/>
              <a:ext cx="5399989" cy="5400000"/>
            </a:xfrm>
            <a:prstGeom prst="rect">
              <a:avLst/>
            </a:prstGeom>
            <a:gradFill flip="none" rotWithShape="1">
              <a:gsLst>
                <a:gs pos="100000">
                  <a:schemeClr val="bg2">
                    <a:lumMod val="25000"/>
                    <a:alpha val="53000"/>
                  </a:schemeClr>
                </a:gs>
                <a:gs pos="26000">
                  <a:srgbClr val="FFFFFF">
                    <a:alpha val="5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" name="Ring 3"/>
            <p:cNvSpPr/>
            <p:nvPr/>
          </p:nvSpPr>
          <p:spPr>
            <a:xfrm>
              <a:off x="2242466" y="1936282"/>
              <a:ext cx="3876260" cy="3888000"/>
            </a:xfrm>
            <a:prstGeom prst="donut">
              <a:avLst>
                <a:gd name="adj" fmla="val 11624"/>
              </a:avLst>
            </a:prstGeom>
            <a:solidFill>
              <a:schemeClr val="tx2">
                <a:lumMod val="40000"/>
                <a:lumOff val="60000"/>
                <a:alpha val="67000"/>
              </a:schemeClr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3604059" y="3338091"/>
              <a:ext cx="1116000" cy="111599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 </a:t>
              </a:r>
            </a:p>
          </p:txBody>
        </p:sp>
        <p:sp>
          <p:nvSpPr>
            <p:cNvPr id="20" name="Abgerundetes Rechteck 19"/>
            <p:cNvSpPr/>
            <p:nvPr/>
          </p:nvSpPr>
          <p:spPr>
            <a:xfrm>
              <a:off x="5532330" y="1180222"/>
              <a:ext cx="1350127" cy="1259999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b="1" dirty="0" err="1">
                  <a:solidFill>
                    <a:srgbClr val="000000"/>
                  </a:solidFill>
                </a:rPr>
                <a:t>Congruence</a:t>
              </a:r>
              <a:endParaRPr lang="de-DE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21" name="Abgerundetes Rechteck 20"/>
            <p:cNvSpPr>
              <a:spLocks noChangeAspect="1"/>
            </p:cNvSpPr>
            <p:nvPr/>
          </p:nvSpPr>
          <p:spPr>
            <a:xfrm>
              <a:off x="1484737" y="5304696"/>
              <a:ext cx="1350660" cy="1259953"/>
            </a:xfrm>
            <a:prstGeom prst="roundRect">
              <a:avLst/>
            </a:prstGeom>
            <a:solidFill>
              <a:srgbClr val="93CDD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 err="1">
                  <a:solidFill>
                    <a:srgbClr val="000000"/>
                  </a:solidFill>
                </a:rPr>
                <a:t>Coherence</a:t>
              </a:r>
              <a:endParaRPr lang="de-DE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22" name="Abgerundetes Rechteck 21"/>
            <p:cNvSpPr/>
            <p:nvPr/>
          </p:nvSpPr>
          <p:spPr>
            <a:xfrm>
              <a:off x="5611764" y="5287973"/>
              <a:ext cx="1259998" cy="1260000"/>
            </a:xfrm>
            <a:prstGeom prst="roundRect">
              <a:avLst/>
            </a:prstGeom>
            <a:solidFill>
              <a:srgbClr val="FCD5B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b="1" dirty="0" err="1">
                  <a:solidFill>
                    <a:schemeClr val="tx1"/>
                  </a:solidFill>
                </a:rPr>
                <a:t>Alignment</a:t>
              </a:r>
              <a:endParaRPr lang="de-DE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23" name="Abgerundetes Rechteck 22"/>
            <p:cNvSpPr/>
            <p:nvPr/>
          </p:nvSpPr>
          <p:spPr>
            <a:xfrm>
              <a:off x="1490430" y="1180222"/>
              <a:ext cx="1344967" cy="125999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b="1" dirty="0">
                  <a:solidFill>
                    <a:srgbClr val="000000"/>
                  </a:solidFill>
                </a:rPr>
                <a:t>Adaptation</a:t>
              </a:r>
              <a:endParaRPr lang="de-DE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24" name="Eingebuchteter Richtungspfeil 23"/>
            <p:cNvSpPr/>
            <p:nvPr/>
          </p:nvSpPr>
          <p:spPr>
            <a:xfrm rot="2652538">
              <a:off x="3875300" y="4062769"/>
              <a:ext cx="2051999" cy="1116000"/>
            </a:xfrm>
            <a:prstGeom prst="chevron">
              <a:avLst>
                <a:gd name="adj" fmla="val 120147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3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5" name="Eingebuchteter Richtungspfeil 24"/>
            <p:cNvSpPr/>
            <p:nvPr/>
          </p:nvSpPr>
          <p:spPr>
            <a:xfrm rot="18942666">
              <a:off x="3901610" y="2594714"/>
              <a:ext cx="2022785" cy="1120891"/>
            </a:xfrm>
            <a:prstGeom prst="chevron">
              <a:avLst>
                <a:gd name="adj" fmla="val 117516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3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6" name="Eingebuchteter Richtungspfeil 25"/>
            <p:cNvSpPr/>
            <p:nvPr/>
          </p:nvSpPr>
          <p:spPr>
            <a:xfrm rot="13543165">
              <a:off x="2429168" y="2611692"/>
              <a:ext cx="2050908" cy="1116000"/>
            </a:xfrm>
            <a:prstGeom prst="chevron">
              <a:avLst>
                <a:gd name="adj" fmla="val 111459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3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7" name="Eingebuchteter Richtungspfeil 26"/>
            <p:cNvSpPr/>
            <p:nvPr/>
          </p:nvSpPr>
          <p:spPr>
            <a:xfrm rot="8093864">
              <a:off x="2430068" y="4042153"/>
              <a:ext cx="2052000" cy="1128035"/>
            </a:xfrm>
            <a:prstGeom prst="chevron">
              <a:avLst>
                <a:gd name="adj" fmla="val 110677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3">
                    <a:lumMod val="40000"/>
                    <a:lumOff val="60000"/>
                  </a:schemeClr>
                </a:solidFill>
              </a:endParaRPr>
            </a:p>
          </p:txBody>
        </p:sp>
      </p:grp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1042">
            <a:off x="3951998" y="2858155"/>
            <a:ext cx="1165775" cy="116868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20967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48072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4300" dirty="0">
                <a:solidFill>
                  <a:srgbClr val="C00000"/>
                </a:solidFill>
                <a:latin typeface="Candara" panose="020E0502030303020204" pitchFamily="34" charset="0"/>
              </a:rPr>
              <a:t> There are three main questions that we should answer periodically:</a:t>
            </a:r>
          </a:p>
          <a:p>
            <a:pPr marL="914400" lvl="1" indent="-51435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4300" dirty="0">
                <a:latin typeface="Candara" panose="020E0502030303020204" pitchFamily="34" charset="0"/>
              </a:rPr>
              <a:t>What are the core values that drive our life and work?</a:t>
            </a:r>
          </a:p>
          <a:p>
            <a:pPr marL="914400" lvl="1" indent="-51435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4300" dirty="0">
                <a:latin typeface="Candara" panose="020E0502030303020204" pitchFamily="34" charset="0"/>
              </a:rPr>
              <a:t>How am I … living and working with “Value Dilemmas” now?</a:t>
            </a:r>
          </a:p>
          <a:p>
            <a:pPr marL="914400" lvl="1" indent="-51435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4300" dirty="0">
                <a:latin typeface="Candara" panose="020E0502030303020204" pitchFamily="34" charset="0"/>
              </a:rPr>
              <a:t>How can I set a higher standard in the future?</a:t>
            </a:r>
            <a:endParaRPr lang="de-DE" sz="43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091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659572"/>
            <a:ext cx="82089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0" b="1" i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Onion</a:t>
            </a:r>
            <a:r>
              <a:rPr lang="en-IN" sz="12000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 </a:t>
            </a:r>
          </a:p>
          <a:p>
            <a:pPr algn="ctr"/>
            <a:r>
              <a:rPr lang="en-IN" sz="12000" b="1" dirty="0">
                <a:latin typeface="Garamond" panose="02020404030301010803" pitchFamily="18" charset="0"/>
              </a:rPr>
              <a:t>Peels</a:t>
            </a:r>
          </a:p>
        </p:txBody>
      </p:sp>
    </p:spTree>
    <p:extLst>
      <p:ext uri="{BB962C8B-B14F-4D97-AF65-F5344CB8AC3E}">
        <p14:creationId xmlns:p14="http://schemas.microsoft.com/office/powerpoint/2010/main" val="1747822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">
        <p:pull/>
      </p:transition>
    </mc:Choice>
    <mc:Fallback xmlns="">
      <p:transition spd="slow" advClick="0" advTm="1000">
        <p:pull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Ziaul Hoda\Documents\Competence in Motion\Admin\Logos\German Cooperation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-1"/>
            <a:ext cx="2252857" cy="134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Ziaul Hoda\Documents\Competence in Motion\Admin\Logos\lbs logo blu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496" y="1161923"/>
            <a:ext cx="2348354" cy="89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Ziaul Hoda\Documents\Competence in Motion\Admin\Logos\gizlogo-unternehmen-de-4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7514"/>
            <a:ext cx="2555776" cy="106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59632" y="2492896"/>
            <a:ext cx="6606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Thank You</a:t>
            </a:r>
            <a:endParaRPr lang="en-IN" sz="9600" b="1" dirty="0">
              <a:solidFill>
                <a:schemeClr val="accent6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6105490"/>
            <a:ext cx="6804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aramond" panose="02020404030301010803" pitchFamily="18" charset="0"/>
              </a:rPr>
              <a:t>Concept &amp; Design:</a:t>
            </a:r>
            <a:r>
              <a:rPr lang="en-US" sz="2000" b="1" dirty="0">
                <a:latin typeface="Garamond" panose="02020404030301010803" pitchFamily="18" charset="0"/>
              </a:rPr>
              <a:t> </a:t>
            </a:r>
          </a:p>
          <a:p>
            <a:pPr algn="r"/>
            <a:r>
              <a:rPr lang="en-US" sz="2000" b="1" dirty="0">
                <a:solidFill>
                  <a:srgbClr val="C00000"/>
                </a:solidFill>
                <a:latin typeface="Garamond" panose="02020404030301010803" pitchFamily="18" charset="0"/>
              </a:rPr>
              <a:t>Mohan </a:t>
            </a:r>
            <a:r>
              <a:rPr lang="en-US" sz="2000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Dhamotharan</a:t>
            </a:r>
            <a:r>
              <a:rPr lang="en-US" sz="2000" b="1" dirty="0">
                <a:solidFill>
                  <a:srgbClr val="C00000"/>
                </a:solidFill>
                <a:latin typeface="Garamond" panose="02020404030301010803" pitchFamily="18" charset="0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Ziaul</a:t>
            </a:r>
            <a:r>
              <a:rPr lang="en-US" sz="2000" b="1" dirty="0">
                <a:solidFill>
                  <a:srgbClr val="C00000"/>
                </a:solidFill>
                <a:latin typeface="Garamond" panose="02020404030301010803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Hoda</a:t>
            </a:r>
            <a:r>
              <a:rPr lang="en-US" sz="2000" b="1" dirty="0">
                <a:solidFill>
                  <a:srgbClr val="C00000"/>
                </a:solidFill>
                <a:latin typeface="Garamond" panose="02020404030301010803" pitchFamily="18" charset="0"/>
              </a:rPr>
              <a:t> &amp; Ram Kumar Kakani</a:t>
            </a:r>
            <a:endParaRPr lang="en-IN" sz="20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6631"/>
            <a:ext cx="4824536" cy="1015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459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552092"/>
            <a:ext cx="7920880" cy="5973252"/>
          </a:xfrm>
        </p:spPr>
        <p:txBody>
          <a:bodyPr>
            <a:noAutofit/>
          </a:bodyPr>
          <a:lstStyle/>
          <a:p>
            <a:pPr algn="ctr"/>
            <a:r>
              <a:rPr lang="de-DE" sz="9600" i="1" cap="none" dirty="0">
                <a:solidFill>
                  <a:srgbClr val="C00000"/>
                </a:solidFill>
              </a:rPr>
              <a:t>Values</a:t>
            </a:r>
            <a:r>
              <a:rPr lang="de-DE" sz="9600" b="0" i="1" cap="none" dirty="0"/>
              <a:t> </a:t>
            </a:r>
            <a:br>
              <a:rPr lang="de-DE" sz="9600" b="0" i="1" cap="none" dirty="0"/>
            </a:br>
            <a:r>
              <a:rPr lang="de-DE" sz="8800" b="0" i="1" cap="none" dirty="0"/>
              <a:t>in the </a:t>
            </a:r>
            <a:br>
              <a:rPr lang="de-DE" sz="8800" b="0" i="1" cap="none" dirty="0"/>
            </a:br>
            <a:r>
              <a:rPr lang="de-DE" sz="8800" b="0" i="1" cap="none" dirty="0"/>
              <a:t>context of</a:t>
            </a:r>
            <a:br>
              <a:rPr lang="de-DE" sz="8800" b="0" i="1" cap="none" dirty="0"/>
            </a:br>
            <a:r>
              <a:rPr lang="de-DE" sz="8800" cap="none" dirty="0"/>
              <a:t>Decision Making</a:t>
            </a:r>
            <a:endParaRPr lang="en-GB" sz="8800" cap="none" dirty="0"/>
          </a:p>
        </p:txBody>
      </p:sp>
    </p:spTree>
    <p:extLst>
      <p:ext uri="{BB962C8B-B14F-4D97-AF65-F5344CB8AC3E}">
        <p14:creationId xmlns:p14="http://schemas.microsoft.com/office/powerpoint/2010/main" val="2863213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1503373"/>
            <a:ext cx="8712968" cy="2598107"/>
          </a:xfrm>
        </p:spPr>
        <p:txBody>
          <a:bodyPr>
            <a:noAutofit/>
          </a:bodyPr>
          <a:lstStyle/>
          <a:p>
            <a:r>
              <a:rPr lang="en-US" sz="13800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Values </a:t>
            </a:r>
            <a:r>
              <a:rPr lang="en-US" sz="8800" dirty="0">
                <a:solidFill>
                  <a:schemeClr val="tx1"/>
                </a:solidFill>
                <a:latin typeface="Garamond" panose="02020404030301010803" pitchFamily="18" charset="0"/>
              </a:rPr>
              <a:t>in the context of </a:t>
            </a:r>
            <a:r>
              <a:rPr lang="en-US" sz="8800" b="1" dirty="0">
                <a:solidFill>
                  <a:schemeClr val="tx1"/>
                </a:solidFill>
                <a:latin typeface="Garamond" panose="02020404030301010803" pitchFamily="18" charset="0"/>
              </a:rPr>
              <a:t>Decision Making</a:t>
            </a:r>
            <a:endParaRPr lang="en-IN" sz="8800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Picture 2" descr="C:\Users\Ziaul Hoda\Documents\Competence in Motion\Admin\Logos\German Cooperation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-1"/>
            <a:ext cx="2252857" cy="134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Ziaul Hoda\Documents\Competence in Motion\Admin\Logos\lbs logo blu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089915"/>
            <a:ext cx="2160240" cy="82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Ziaul Hoda\Documents\Competence in Motion\Admin\Logos\gizlogo-unternehmen-de-4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7514"/>
            <a:ext cx="2555776" cy="106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05504"/>
            <a:ext cx="3096344" cy="67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61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">
        <p14:reveal/>
      </p:transition>
    </mc:Choice>
    <mc:Fallback xmlns="">
      <p:transition spd="slow" advClick="0" advTm="1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01170"/>
              </p:ext>
            </p:extLst>
          </p:nvPr>
        </p:nvGraphicFramePr>
        <p:xfrm>
          <a:off x="179512" y="44624"/>
          <a:ext cx="8784975" cy="6696742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rgbClr val="C00000"/>
                  </a:outerShdw>
                </a:effectLst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84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642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800" b="1" u="sng" strike="noStrike" dirty="0">
                          <a:solidFill>
                            <a:schemeClr val="tx1"/>
                          </a:solidFill>
                          <a:effectLst/>
                        </a:rPr>
                        <a:t>#</a:t>
                      </a:r>
                      <a:endParaRPr lang="en-IN" sz="2800" b="1" i="0" u="sng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800" b="1" u="sng" strike="noStrike" dirty="0">
                          <a:solidFill>
                            <a:schemeClr val="tx1"/>
                          </a:solidFill>
                          <a:effectLst/>
                        </a:rPr>
                        <a:t>People</a:t>
                      </a:r>
                      <a:endParaRPr lang="en-IN" sz="2800" b="1" i="0" u="sng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15">
                  <a:txBody>
                    <a:bodyPr/>
                    <a:lstStyle/>
                    <a:p>
                      <a:pPr algn="ctr" fontAlgn="ctr"/>
                      <a:r>
                        <a:rPr lang="en-IN" sz="5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Match The Following</a:t>
                      </a:r>
                    </a:p>
                  </a:txBody>
                  <a:tcPr marL="9525" marR="9525" marT="9525" marB="0" vert="vert27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800" b="1" u="sng" strike="noStrike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IN" sz="2800" b="1" i="0" u="sng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800" b="1" u="sng" strike="noStrike" dirty="0">
                          <a:solidFill>
                            <a:schemeClr val="tx1"/>
                          </a:solidFill>
                          <a:effectLst/>
                        </a:rPr>
                        <a:t>Most Important Value</a:t>
                      </a:r>
                      <a:endParaRPr lang="en-IN" sz="2800" b="1" i="0" u="sng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86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A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200" b="1" u="none" strike="noStrik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Aamir</a:t>
                      </a:r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 Khan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Ahimsa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86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B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Abraham Lincoln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IN" sz="2200" b="1" u="none" strike="noStrike" kern="120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Community Self-Respect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86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C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Amitabh </a:t>
                      </a:r>
                      <a:r>
                        <a:rPr lang="en-IN" sz="2200" b="1" u="none" strike="noStrik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Bachchan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IN" sz="2200" b="1" u="none" strike="noStrike" kern="120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Compassion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743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D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APJ Abdul </a:t>
                      </a:r>
                      <a:r>
                        <a:rPr lang="en-IN" sz="2200" b="1" u="none" strike="noStrik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Kalam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Courage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60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E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Bhimrao Ramji Ambedkar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Equality of Man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60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F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200" b="1" u="none" strike="noStrik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Biju</a:t>
                      </a:r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 </a:t>
                      </a:r>
                      <a:r>
                        <a:rPr lang="en-IN" sz="2200" b="1" u="none" strike="noStrik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Patnaik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Intellectual Socialism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86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G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E </a:t>
                      </a:r>
                      <a:r>
                        <a:rPr lang="en-IN" sz="2200" b="1" u="none" strike="noStrik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Sreedharan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Justice (&amp; Fairness)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86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200" b="1" u="none" strike="noStrike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H</a:t>
                      </a:r>
                      <a:endParaRPr lang="en-IN" sz="2200" b="1" i="0" u="none" strike="noStrike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Mahatma Gandhi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IN" sz="2200" b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Nishkama</a:t>
                      </a:r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 Karma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686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200" b="1" u="none" strike="noStrike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I</a:t>
                      </a:r>
                      <a:endParaRPr lang="en-IN" sz="2200" b="1" i="0" u="none" strike="noStrike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Mother Teresa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Perseverance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686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200" b="1" u="none" strike="noStrike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J</a:t>
                      </a:r>
                      <a:endParaRPr lang="en-IN" sz="2200" b="1" i="0" u="none" strike="noStrike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Nelson Mandela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Professional Aspiration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16633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200" b="1" u="none" strike="noStrike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K</a:t>
                      </a:r>
                      <a:endParaRPr lang="en-IN" sz="2200" b="1" i="0" u="none" strike="noStrike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200" b="1" u="none" strike="noStrik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Sarojini</a:t>
                      </a:r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 Naidu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Social Engagement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360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L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Shashi Tharoor</a:t>
                      </a:r>
                      <a:r>
                        <a:rPr lang="en-US" sz="2200" dirty="0">
                          <a:latin typeface="Candara" panose="020E050203030302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Social Justice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4029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M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200" b="1" u="none" strike="noStrik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Sourav</a:t>
                      </a:r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 </a:t>
                      </a:r>
                      <a:r>
                        <a:rPr lang="en-IN" sz="2200" b="1" u="none" strike="noStrik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Ganguly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Vision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4029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N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2200" b="1" u="none" strike="noStrike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Subhash</a:t>
                      </a:r>
                      <a:r>
                        <a:rPr lang="en-IN" sz="2200" b="1" u="none" strike="noStrike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 Chandra Bose</a:t>
                      </a:r>
                      <a:endParaRPr lang="en-IN" sz="2200" b="1" i="0" u="none" strike="noStrike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IN" sz="2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IN" sz="2200" b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Womenhood</a:t>
                      </a:r>
                      <a:endParaRPr lang="en-IN" sz="2200" b="1" u="none" strike="noStrike" kern="1200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448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1625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299268"/>
              </p:ext>
            </p:extLst>
          </p:nvPr>
        </p:nvGraphicFramePr>
        <p:xfrm>
          <a:off x="179512" y="42421"/>
          <a:ext cx="8712968" cy="67709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1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1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800" u="sng" dirty="0">
                          <a:solidFill>
                            <a:schemeClr val="tx1"/>
                          </a:solidFill>
                          <a:effectLst/>
                        </a:rPr>
                        <a:t>People</a:t>
                      </a:r>
                      <a:endParaRPr lang="en-IN" sz="2800" u="sng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800" b="1" u="sng" dirty="0">
                          <a:solidFill>
                            <a:schemeClr val="tx1"/>
                          </a:solidFill>
                          <a:effectLst/>
                        </a:rPr>
                        <a:t>Key Value</a:t>
                      </a:r>
                      <a:endParaRPr lang="en-IN" sz="2800" b="1" u="sng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16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800" dirty="0" err="1">
                          <a:solidFill>
                            <a:schemeClr val="tx1"/>
                          </a:solidFill>
                          <a:effectLst/>
                        </a:rPr>
                        <a:t>Aamir</a:t>
                      </a:r>
                      <a:r>
                        <a:rPr lang="en-IN" sz="2800" dirty="0">
                          <a:solidFill>
                            <a:schemeClr val="tx1"/>
                          </a:solidFill>
                          <a:effectLst/>
                        </a:rPr>
                        <a:t> Khan</a:t>
                      </a:r>
                      <a:endParaRPr lang="en-IN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800" b="1" dirty="0">
                          <a:solidFill>
                            <a:schemeClr val="tx1"/>
                          </a:solidFill>
                          <a:effectLst/>
                        </a:rPr>
                        <a:t>Social Engagement</a:t>
                      </a:r>
                      <a:endParaRPr lang="en-IN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16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800" dirty="0">
                          <a:solidFill>
                            <a:schemeClr val="tx1"/>
                          </a:solidFill>
                          <a:effectLst/>
                        </a:rPr>
                        <a:t>Abraham Lincoln</a:t>
                      </a:r>
                      <a:endParaRPr lang="en-IN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800" b="1" dirty="0">
                          <a:solidFill>
                            <a:schemeClr val="tx1"/>
                          </a:solidFill>
                          <a:effectLst/>
                        </a:rPr>
                        <a:t>Equality of Man</a:t>
                      </a:r>
                      <a:endParaRPr lang="en-IN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16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800" dirty="0">
                          <a:solidFill>
                            <a:schemeClr val="tx1"/>
                          </a:solidFill>
                          <a:effectLst/>
                        </a:rPr>
                        <a:t>Amitabh </a:t>
                      </a:r>
                      <a:r>
                        <a:rPr lang="en-IN" sz="2800" dirty="0" err="1">
                          <a:solidFill>
                            <a:schemeClr val="tx1"/>
                          </a:solidFill>
                          <a:effectLst/>
                        </a:rPr>
                        <a:t>Bachchan</a:t>
                      </a:r>
                      <a:endParaRPr lang="en-IN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800" b="1" dirty="0">
                          <a:solidFill>
                            <a:schemeClr val="tx1"/>
                          </a:solidFill>
                          <a:effectLst/>
                        </a:rPr>
                        <a:t>Professional Aspiration</a:t>
                      </a:r>
                      <a:endParaRPr lang="en-IN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16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800" dirty="0">
                          <a:solidFill>
                            <a:schemeClr val="tx1"/>
                          </a:solidFill>
                          <a:effectLst/>
                        </a:rPr>
                        <a:t>APJ Abdul </a:t>
                      </a:r>
                      <a:r>
                        <a:rPr lang="en-IN" sz="2800" dirty="0" err="1">
                          <a:solidFill>
                            <a:schemeClr val="tx1"/>
                          </a:solidFill>
                          <a:effectLst/>
                        </a:rPr>
                        <a:t>Kalam</a:t>
                      </a:r>
                      <a:endParaRPr lang="en-IN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800" b="1" dirty="0">
                          <a:solidFill>
                            <a:schemeClr val="tx1"/>
                          </a:solidFill>
                          <a:effectLst/>
                        </a:rPr>
                        <a:t>Vision</a:t>
                      </a:r>
                      <a:endParaRPr lang="en-IN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516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800" dirty="0">
                          <a:solidFill>
                            <a:schemeClr val="tx1"/>
                          </a:solidFill>
                          <a:effectLst/>
                        </a:rPr>
                        <a:t>B R </a:t>
                      </a:r>
                      <a:r>
                        <a:rPr lang="en-IN" sz="2800" dirty="0" err="1">
                          <a:solidFill>
                            <a:schemeClr val="tx1"/>
                          </a:solidFill>
                          <a:effectLst/>
                        </a:rPr>
                        <a:t>Ambedkar</a:t>
                      </a:r>
                      <a:endParaRPr lang="en-IN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800" b="1" dirty="0">
                          <a:solidFill>
                            <a:schemeClr val="tx1"/>
                          </a:solidFill>
                          <a:effectLst/>
                        </a:rPr>
                        <a:t>Social Justice</a:t>
                      </a:r>
                      <a:endParaRPr lang="en-IN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16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800" dirty="0">
                          <a:solidFill>
                            <a:schemeClr val="tx1"/>
                          </a:solidFill>
                          <a:effectLst/>
                        </a:rPr>
                        <a:t>E </a:t>
                      </a:r>
                      <a:r>
                        <a:rPr lang="en-IN" sz="2800" dirty="0" err="1">
                          <a:solidFill>
                            <a:schemeClr val="tx1"/>
                          </a:solidFill>
                          <a:effectLst/>
                        </a:rPr>
                        <a:t>Sreedharan</a:t>
                      </a:r>
                      <a:endParaRPr lang="en-IN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800" b="1" dirty="0" err="1">
                          <a:solidFill>
                            <a:schemeClr val="tx1"/>
                          </a:solidFill>
                          <a:effectLst/>
                        </a:rPr>
                        <a:t>Nishkama</a:t>
                      </a:r>
                      <a:r>
                        <a:rPr lang="en-IN" sz="2800" b="1" dirty="0">
                          <a:solidFill>
                            <a:schemeClr val="tx1"/>
                          </a:solidFill>
                          <a:effectLst/>
                        </a:rPr>
                        <a:t> Karma</a:t>
                      </a:r>
                      <a:endParaRPr lang="en-IN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516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800" dirty="0">
                          <a:solidFill>
                            <a:schemeClr val="tx1"/>
                          </a:solidFill>
                          <a:effectLst/>
                        </a:rPr>
                        <a:t>Mahatma Gandhi</a:t>
                      </a:r>
                      <a:endParaRPr lang="en-IN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800" b="1" dirty="0">
                          <a:solidFill>
                            <a:schemeClr val="tx1"/>
                          </a:solidFill>
                          <a:effectLst/>
                        </a:rPr>
                        <a:t>Ahimsa</a:t>
                      </a:r>
                      <a:endParaRPr lang="en-IN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516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800" dirty="0">
                          <a:solidFill>
                            <a:schemeClr val="tx1"/>
                          </a:solidFill>
                          <a:effectLst/>
                        </a:rPr>
                        <a:t>Mother Teresa</a:t>
                      </a:r>
                      <a:endParaRPr lang="en-IN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800" b="1" dirty="0">
                          <a:solidFill>
                            <a:schemeClr val="tx1"/>
                          </a:solidFill>
                          <a:effectLst/>
                        </a:rPr>
                        <a:t>Compassion</a:t>
                      </a:r>
                      <a:endParaRPr lang="en-IN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516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800" dirty="0">
                          <a:solidFill>
                            <a:schemeClr val="tx1"/>
                          </a:solidFill>
                          <a:effectLst/>
                        </a:rPr>
                        <a:t>Nelson Mandela</a:t>
                      </a:r>
                      <a:endParaRPr lang="en-IN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800" b="1" dirty="0">
                          <a:solidFill>
                            <a:schemeClr val="tx1"/>
                          </a:solidFill>
                          <a:effectLst/>
                        </a:rPr>
                        <a:t>Justice (&amp; Fairness)</a:t>
                      </a:r>
                      <a:endParaRPr lang="en-IN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516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800" dirty="0" err="1">
                          <a:solidFill>
                            <a:schemeClr val="tx1"/>
                          </a:solidFill>
                          <a:effectLst/>
                        </a:rPr>
                        <a:t>Sarojini</a:t>
                      </a:r>
                      <a:r>
                        <a:rPr lang="en-IN" sz="2800" dirty="0">
                          <a:solidFill>
                            <a:schemeClr val="tx1"/>
                          </a:solidFill>
                          <a:effectLst/>
                        </a:rPr>
                        <a:t> Naidu</a:t>
                      </a:r>
                      <a:endParaRPr lang="en-IN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800" b="1" dirty="0" err="1">
                          <a:solidFill>
                            <a:schemeClr val="tx1"/>
                          </a:solidFill>
                          <a:effectLst/>
                        </a:rPr>
                        <a:t>Womenhood</a:t>
                      </a:r>
                      <a:endParaRPr lang="en-IN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870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800" dirty="0">
                          <a:solidFill>
                            <a:schemeClr val="tx1"/>
                          </a:solidFill>
                          <a:effectLst/>
                        </a:rPr>
                        <a:t>Shashi Tharoor</a:t>
                      </a:r>
                      <a:endParaRPr lang="en-IN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800" b="1" dirty="0">
                          <a:solidFill>
                            <a:schemeClr val="tx1"/>
                          </a:solidFill>
                          <a:effectLst/>
                        </a:rPr>
                        <a:t>Intellectual Socialism</a:t>
                      </a:r>
                      <a:endParaRPr lang="en-IN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870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800" dirty="0" err="1">
                          <a:solidFill>
                            <a:schemeClr val="tx1"/>
                          </a:solidFill>
                          <a:effectLst/>
                        </a:rPr>
                        <a:t>Sourav</a:t>
                      </a:r>
                      <a:r>
                        <a:rPr lang="en-IN" sz="2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IN" sz="2800" dirty="0" err="1">
                          <a:solidFill>
                            <a:schemeClr val="tx1"/>
                          </a:solidFill>
                          <a:effectLst/>
                        </a:rPr>
                        <a:t>Ganguly</a:t>
                      </a:r>
                      <a:endParaRPr lang="en-IN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800" b="1" dirty="0">
                          <a:solidFill>
                            <a:schemeClr val="tx1"/>
                          </a:solidFill>
                          <a:effectLst/>
                        </a:rPr>
                        <a:t>Perseverance</a:t>
                      </a:r>
                      <a:endParaRPr lang="en-IN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291999"/>
                  </a:ext>
                </a:extLst>
              </a:tr>
              <a:tr h="45516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800" dirty="0" err="1">
                          <a:solidFill>
                            <a:schemeClr val="tx1"/>
                          </a:solidFill>
                          <a:effectLst/>
                        </a:rPr>
                        <a:t>Subhash</a:t>
                      </a:r>
                      <a:r>
                        <a:rPr lang="en-IN" sz="2800" dirty="0">
                          <a:solidFill>
                            <a:schemeClr val="tx1"/>
                          </a:solidFill>
                          <a:effectLst/>
                        </a:rPr>
                        <a:t> Chandra Bose</a:t>
                      </a:r>
                      <a:endParaRPr lang="en-IN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800" b="1" dirty="0">
                          <a:solidFill>
                            <a:schemeClr val="tx1"/>
                          </a:solidFill>
                          <a:effectLst/>
                        </a:rPr>
                        <a:t>Courage</a:t>
                      </a:r>
                      <a:endParaRPr lang="en-IN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5516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800" dirty="0" err="1">
                          <a:solidFill>
                            <a:schemeClr val="tx1"/>
                          </a:solidFill>
                          <a:effectLst/>
                        </a:rPr>
                        <a:t>Biju</a:t>
                      </a:r>
                      <a:r>
                        <a:rPr lang="en-IN" sz="2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IN" sz="2800" dirty="0" err="1">
                          <a:solidFill>
                            <a:schemeClr val="tx1"/>
                          </a:solidFill>
                          <a:effectLst/>
                        </a:rPr>
                        <a:t>Patnaik</a:t>
                      </a:r>
                      <a:endParaRPr lang="en-IN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800" b="1" dirty="0">
                          <a:solidFill>
                            <a:schemeClr val="tx1"/>
                          </a:solidFill>
                          <a:effectLst/>
                        </a:rPr>
                        <a:t>Community Self-Respect</a:t>
                      </a:r>
                      <a:endParaRPr lang="en-IN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8237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404664"/>
            <a:ext cx="8784976" cy="6192688"/>
          </a:xfrm>
        </p:spPr>
        <p:txBody>
          <a:bodyPr>
            <a:noAutofit/>
          </a:bodyPr>
          <a:lstStyle/>
          <a:p>
            <a:pPr marL="360000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de-DE" sz="4000" dirty="0">
                <a:solidFill>
                  <a:srgbClr val="C00000"/>
                </a:solidFill>
              </a:rPr>
              <a:t>Values are the essence of who we are as human beings and are anchored deep within our belief system. </a:t>
            </a:r>
          </a:p>
          <a:p>
            <a:pPr marL="360000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de-DE" sz="4000" dirty="0"/>
              <a:t>Values establish boundaries and influence the chocies we make. </a:t>
            </a:r>
          </a:p>
          <a:p>
            <a:pPr marL="360000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de-DE" sz="4000" dirty="0">
                <a:solidFill>
                  <a:srgbClr val="C00000"/>
                </a:solidFill>
              </a:rPr>
              <a:t>Values are the non-negotiatiables providing a framework for decision making in contexts of insecurity and uncertainty. </a:t>
            </a:r>
          </a:p>
        </p:txBody>
      </p:sp>
    </p:spTree>
    <p:extLst>
      <p:ext uri="{BB962C8B-B14F-4D97-AF65-F5344CB8AC3E}">
        <p14:creationId xmlns:p14="http://schemas.microsoft.com/office/powerpoint/2010/main" val="631270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445624" cy="1124744"/>
          </a:xfrm>
        </p:spPr>
        <p:txBody>
          <a:bodyPr>
            <a:normAutofit/>
          </a:bodyPr>
          <a:lstStyle/>
          <a:p>
            <a:r>
              <a:rPr lang="de-DE" sz="6600" b="1" dirty="0">
                <a:solidFill>
                  <a:schemeClr val="accent6">
                    <a:lumMod val="75000"/>
                  </a:schemeClr>
                </a:solidFill>
              </a:rPr>
              <a:t>Values</a:t>
            </a:r>
            <a:endParaRPr lang="en-GB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7504" y="908720"/>
            <a:ext cx="8928992" cy="5904656"/>
          </a:xfrm>
        </p:spPr>
        <p:txBody>
          <a:bodyPr>
            <a:noAutofit/>
          </a:bodyPr>
          <a:lstStyle/>
          <a:p>
            <a:pPr marL="457200" lvl="0" indent="-4572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7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your thoughts positive, because your thoughts become your words.</a:t>
            </a:r>
            <a:r>
              <a:rPr lang="en-US" altLang="en-US" sz="2700" b="0" dirty="0">
                <a:solidFill>
                  <a:srgbClr val="000000"/>
                </a:solidFill>
              </a:rPr>
              <a:t> </a:t>
            </a:r>
          </a:p>
          <a:p>
            <a:pPr marL="457200" lvl="0" indent="-4572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7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your words positive, because your words become your behavior.</a:t>
            </a:r>
            <a:r>
              <a:rPr lang="en-US" altLang="en-US" sz="2700" b="0" dirty="0">
                <a:solidFill>
                  <a:srgbClr val="000000"/>
                </a:solidFill>
              </a:rPr>
              <a:t> </a:t>
            </a:r>
          </a:p>
          <a:p>
            <a:pPr marL="457200" lvl="0" indent="-4572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7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your behavior positive, because your behavior become your habits.</a:t>
            </a:r>
            <a:r>
              <a:rPr lang="en-US" altLang="en-US" sz="2700" b="0" dirty="0">
                <a:solidFill>
                  <a:srgbClr val="000000"/>
                </a:solidFill>
              </a:rPr>
              <a:t> </a:t>
            </a:r>
          </a:p>
          <a:p>
            <a:pPr marL="457200" lvl="0" indent="-4572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7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your habits positive, because your habits become your values.</a:t>
            </a:r>
            <a:r>
              <a:rPr lang="en-US" altLang="en-US" sz="2700" b="0" dirty="0">
                <a:solidFill>
                  <a:srgbClr val="000000"/>
                </a:solidFill>
              </a:rPr>
              <a:t> </a:t>
            </a:r>
          </a:p>
          <a:p>
            <a:pPr marL="457200" lvl="0" indent="-4572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7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your values positive, because your values become your destiny.</a:t>
            </a:r>
            <a:r>
              <a:rPr lang="en-US" altLang="en-US" sz="2700" b="0" dirty="0">
                <a:solidFill>
                  <a:srgbClr val="000000"/>
                </a:solidFill>
              </a:rPr>
              <a:t> </a:t>
            </a:r>
          </a:p>
          <a:p>
            <a:pPr lv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700" b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7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MAHATMA GANDHI, </a:t>
            </a:r>
            <a:r>
              <a:rPr lang="en-US" altLang="en-US" sz="2700" b="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Your Mind, Open Your Life: A Book of Eastern Wisdom</a:t>
            </a:r>
            <a:endParaRPr lang="en-US" altLang="en-US" sz="2700" b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563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bgerundetes Rechteck 8"/>
          <p:cNvSpPr/>
          <p:nvPr/>
        </p:nvSpPr>
        <p:spPr>
          <a:xfrm>
            <a:off x="5664772" y="3975398"/>
            <a:ext cx="1931564" cy="125380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>
                <a:solidFill>
                  <a:schemeClr val="tx1"/>
                </a:solidFill>
              </a:rPr>
              <a:t>Purpose</a:t>
            </a:r>
            <a:endParaRPr lang="de-DE" sz="2800" b="1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5667601" y="1700808"/>
            <a:ext cx="2000743" cy="100669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</a:rPr>
              <a:t>Values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9093" y="404664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de-DE" dirty="0"/>
              <a:t>Leadership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concerned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WHO?</a:t>
            </a:r>
            <a:endParaRPr lang="en-GB" dirty="0"/>
          </a:p>
        </p:txBody>
      </p:sp>
      <p:sp>
        <p:nvSpPr>
          <p:cNvPr id="6" name="Abgerundetes Rechteck 5"/>
          <p:cNvSpPr/>
          <p:nvPr/>
        </p:nvSpPr>
        <p:spPr>
          <a:xfrm>
            <a:off x="611560" y="2506294"/>
            <a:ext cx="3970883" cy="1800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err="1">
                <a:solidFill>
                  <a:schemeClr val="tx1"/>
                </a:solidFill>
              </a:rPr>
              <a:t>What</a:t>
            </a:r>
            <a:r>
              <a:rPr lang="de-DE" sz="2800" dirty="0">
                <a:solidFill>
                  <a:schemeClr val="tx1"/>
                </a:solidFill>
              </a:rPr>
              <a:t>?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835696" y="2686294"/>
            <a:ext cx="2736577" cy="1440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err="1">
                <a:solidFill>
                  <a:schemeClr val="tx1"/>
                </a:solidFill>
              </a:rPr>
              <a:t>How</a:t>
            </a:r>
            <a:r>
              <a:rPr lang="de-DE" sz="2800" dirty="0">
                <a:solidFill>
                  <a:schemeClr val="tx1"/>
                </a:solidFill>
              </a:rPr>
              <a:t> ?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987824" y="2897065"/>
            <a:ext cx="1588259" cy="1080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err="1">
                <a:solidFill>
                  <a:schemeClr val="tx1"/>
                </a:solidFill>
              </a:rPr>
              <a:t>Why</a:t>
            </a:r>
            <a:r>
              <a:rPr lang="de-DE" sz="2800" dirty="0">
                <a:solidFill>
                  <a:schemeClr val="tx1"/>
                </a:solidFill>
              </a:rPr>
              <a:t>?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4067944" y="3077065"/>
            <a:ext cx="1224136" cy="720000"/>
          </a:xfrm>
          <a:prstGeom prst="roundRect">
            <a:avLst/>
          </a:prstGeom>
          <a:solidFill>
            <a:srgbClr val="F17417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solidFill>
                  <a:schemeClr val="tx1"/>
                </a:solidFill>
              </a:rPr>
              <a:t>WHO?</a:t>
            </a:r>
            <a:endParaRPr lang="en-GB" sz="2800" dirty="0">
              <a:solidFill>
                <a:schemeClr val="tx1"/>
              </a:solidFill>
            </a:endParaRPr>
          </a:p>
        </p:txBody>
      </p:sp>
      <p:cxnSp>
        <p:nvCxnSpPr>
          <p:cNvPr id="11" name="Gekrümmte Verbindung 10"/>
          <p:cNvCxnSpPr>
            <a:stCxn id="7" idx="0"/>
            <a:endCxn id="8" idx="1"/>
          </p:cNvCxnSpPr>
          <p:nvPr/>
        </p:nvCxnSpPr>
        <p:spPr>
          <a:xfrm rot="5400000" flipH="1" flipV="1">
            <a:off x="4737351" y="2146816"/>
            <a:ext cx="872911" cy="987589"/>
          </a:xfrm>
          <a:prstGeom prst="curved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krümmte Verbindung 12"/>
          <p:cNvCxnSpPr>
            <a:stCxn id="7" idx="2"/>
            <a:endCxn id="9" idx="1"/>
          </p:cNvCxnSpPr>
          <p:nvPr/>
        </p:nvCxnSpPr>
        <p:spPr>
          <a:xfrm rot="16200000" flipH="1">
            <a:off x="4769775" y="3707302"/>
            <a:ext cx="805234" cy="984760"/>
          </a:xfrm>
          <a:prstGeom prst="curved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865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512" y="548680"/>
            <a:ext cx="8640960" cy="4176464"/>
          </a:xfrm>
        </p:spPr>
        <p:txBody>
          <a:bodyPr>
            <a:noAutofit/>
          </a:bodyPr>
          <a:lstStyle/>
          <a:p>
            <a:r>
              <a:rPr lang="de-DE" sz="7200" dirty="0">
                <a:solidFill>
                  <a:srgbClr val="C00000"/>
                </a:solidFill>
              </a:rPr>
              <a:t>Values </a:t>
            </a:r>
            <a:r>
              <a:rPr lang="de-DE" sz="7200" dirty="0" err="1">
                <a:solidFill>
                  <a:srgbClr val="C00000"/>
                </a:solidFill>
              </a:rPr>
              <a:t>are</a:t>
            </a:r>
            <a:r>
              <a:rPr lang="de-DE" sz="7200" dirty="0">
                <a:solidFill>
                  <a:srgbClr val="C00000"/>
                </a:solidFill>
              </a:rPr>
              <a:t> </a:t>
            </a:r>
            <a:r>
              <a:rPr lang="de-DE" sz="7200" dirty="0" err="1">
                <a:solidFill>
                  <a:srgbClr val="C00000"/>
                </a:solidFill>
              </a:rPr>
              <a:t>guiding</a:t>
            </a:r>
            <a:r>
              <a:rPr lang="de-DE" sz="7200" dirty="0">
                <a:solidFill>
                  <a:srgbClr val="C00000"/>
                </a:solidFill>
              </a:rPr>
              <a:t> </a:t>
            </a:r>
            <a:r>
              <a:rPr lang="de-DE" sz="7200" dirty="0" err="1">
                <a:solidFill>
                  <a:srgbClr val="C00000"/>
                </a:solidFill>
              </a:rPr>
              <a:t>principles</a:t>
            </a:r>
            <a:r>
              <a:rPr lang="de-DE" sz="7200" dirty="0">
                <a:solidFill>
                  <a:srgbClr val="C00000"/>
                </a:solidFill>
              </a:rPr>
              <a:t> </a:t>
            </a:r>
            <a:r>
              <a:rPr lang="de-DE" sz="7200" dirty="0" err="1">
                <a:solidFill>
                  <a:srgbClr val="C00000"/>
                </a:solidFill>
              </a:rPr>
              <a:t>for</a:t>
            </a:r>
            <a:r>
              <a:rPr lang="de-DE" sz="7200" dirty="0">
                <a:solidFill>
                  <a:srgbClr val="C00000"/>
                </a:solidFill>
              </a:rPr>
              <a:t> </a:t>
            </a:r>
            <a:r>
              <a:rPr lang="de-DE" sz="7200" dirty="0" err="1">
                <a:solidFill>
                  <a:srgbClr val="C00000"/>
                </a:solidFill>
              </a:rPr>
              <a:t>actions</a:t>
            </a:r>
            <a:r>
              <a:rPr lang="de-DE" sz="7200" dirty="0">
                <a:solidFill>
                  <a:srgbClr val="C00000"/>
                </a:solidFill>
              </a:rPr>
              <a:t> in </a:t>
            </a:r>
            <a:r>
              <a:rPr lang="de-DE" sz="7200" dirty="0" err="1">
                <a:solidFill>
                  <a:srgbClr val="C00000"/>
                </a:solidFill>
              </a:rPr>
              <a:t>life</a:t>
            </a:r>
            <a:r>
              <a:rPr lang="de-DE" sz="7200" dirty="0">
                <a:solidFill>
                  <a:srgbClr val="C00000"/>
                </a:solidFill>
              </a:rPr>
              <a:t>. They are like the rudder in your journey through life.</a:t>
            </a:r>
          </a:p>
        </p:txBody>
      </p:sp>
    </p:spTree>
    <p:extLst>
      <p:ext uri="{BB962C8B-B14F-4D97-AF65-F5344CB8AC3E}">
        <p14:creationId xmlns:p14="http://schemas.microsoft.com/office/powerpoint/2010/main" val="3129012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647</Words>
  <Application>Microsoft Office PowerPoint</Application>
  <PresentationFormat>On-screen Show (4:3)</PresentationFormat>
  <Paragraphs>254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Candara</vt:lpstr>
      <vt:lpstr>Garamond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Values</vt:lpstr>
      <vt:lpstr>Leadership is more concerned with the WHO?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Integrity = Alignment between espoused and lived values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Values  in the  context of Decision Making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 kumar kakani</dc:creator>
  <cp:lastModifiedBy>ram kumar kakani</cp:lastModifiedBy>
  <cp:revision>36</cp:revision>
  <dcterms:created xsi:type="dcterms:W3CDTF">2019-03-13T01:59:48Z</dcterms:created>
  <dcterms:modified xsi:type="dcterms:W3CDTF">2019-06-22T03:21:33Z</dcterms:modified>
</cp:coreProperties>
</file>